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61" r:id="rId2"/>
    <p:sldId id="256" r:id="rId3"/>
    <p:sldId id="257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0E24"/>
    <a:srgbClr val="4BE7E7"/>
    <a:srgbClr val="FF2811"/>
    <a:srgbClr val="24B62E"/>
    <a:srgbClr val="F6062E"/>
    <a:srgbClr val="DDAB1F"/>
    <a:srgbClr val="871D2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3" autoAdjust="0"/>
    <p:restoredTop sz="94681" autoAdjust="0"/>
  </p:normalViewPr>
  <p:slideViewPr>
    <p:cSldViewPr>
      <p:cViewPr varScale="1">
        <p:scale>
          <a:sx n="69" d="100"/>
          <a:sy n="69" d="100"/>
        </p:scale>
        <p:origin x="-85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38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509C3-15A9-4865-8B83-863987645793}" type="datetimeFigureOut">
              <a:rPr lang="es-AR" smtClean="0"/>
              <a:pPr/>
              <a:t>11/4/2017</a:t>
            </a:fld>
            <a:endParaRPr lang="es-AR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AR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16F37B-1027-4BF1-AD7A-28446A3A57AB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8631677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6F37B-1027-4BF1-AD7A-28446A3A57AB}" type="slidenum">
              <a:rPr lang="es-AR" smtClean="0"/>
              <a:pPr/>
              <a:t>3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4102341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AR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16F37B-1027-4BF1-AD7A-28446A3A57AB}" type="slidenum">
              <a:rPr lang="es-AR" smtClean="0"/>
              <a:pPr/>
              <a:t>4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1808369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9444-9686-41AB-B33C-E63114391B34}" type="datetimeFigureOut">
              <a:rPr lang="es-AR" smtClean="0"/>
              <a:pPr/>
              <a:t>11/4/2017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7A02-FC59-43EA-A2C6-DD0A03BC3C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9852437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9444-9686-41AB-B33C-E63114391B34}" type="datetimeFigureOut">
              <a:rPr lang="es-AR" smtClean="0"/>
              <a:pPr/>
              <a:t>11/4/2017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7A02-FC59-43EA-A2C6-DD0A03BC3C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5268089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9444-9686-41AB-B33C-E63114391B34}" type="datetimeFigureOut">
              <a:rPr lang="es-AR" smtClean="0"/>
              <a:pPr/>
              <a:t>11/4/2017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7A02-FC59-43EA-A2C6-DD0A03BC3C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42312361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9444-9686-41AB-B33C-E63114391B34}" type="datetimeFigureOut">
              <a:rPr lang="es-AR" smtClean="0"/>
              <a:pPr/>
              <a:t>11/4/2017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7A02-FC59-43EA-A2C6-DD0A03BC3C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9662046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9444-9686-41AB-B33C-E63114391B34}" type="datetimeFigureOut">
              <a:rPr lang="es-AR" smtClean="0"/>
              <a:pPr/>
              <a:t>11/4/2017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7A02-FC59-43EA-A2C6-DD0A03BC3C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665054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9444-9686-41AB-B33C-E63114391B34}" type="datetimeFigureOut">
              <a:rPr lang="es-AR" smtClean="0"/>
              <a:pPr/>
              <a:t>11/4/2017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7A02-FC59-43EA-A2C6-DD0A03BC3C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7098061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9444-9686-41AB-B33C-E63114391B34}" type="datetimeFigureOut">
              <a:rPr lang="es-AR" smtClean="0"/>
              <a:pPr/>
              <a:t>11/4/2017</a:t>
            </a:fld>
            <a:endParaRPr lang="es-AR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7A02-FC59-43EA-A2C6-DD0A03BC3C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061242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9444-9686-41AB-B33C-E63114391B34}" type="datetimeFigureOut">
              <a:rPr lang="es-AR" smtClean="0"/>
              <a:pPr/>
              <a:t>11/4/2017</a:t>
            </a:fld>
            <a:endParaRPr lang="es-AR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7A02-FC59-43EA-A2C6-DD0A03BC3C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7293465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9444-9686-41AB-B33C-E63114391B34}" type="datetimeFigureOut">
              <a:rPr lang="es-AR" smtClean="0"/>
              <a:pPr/>
              <a:t>11/4/2017</a:t>
            </a:fld>
            <a:endParaRPr lang="es-AR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7A02-FC59-43EA-A2C6-DD0A03BC3C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064064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9444-9686-41AB-B33C-E63114391B34}" type="datetimeFigureOut">
              <a:rPr lang="es-AR" smtClean="0"/>
              <a:pPr/>
              <a:t>11/4/2017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7A02-FC59-43EA-A2C6-DD0A03BC3C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74267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09444-9686-41AB-B33C-E63114391B34}" type="datetimeFigureOut">
              <a:rPr lang="es-AR" smtClean="0"/>
              <a:pPr/>
              <a:t>11/4/2017</a:t>
            </a:fld>
            <a:endParaRPr lang="es-AR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6D7A02-FC59-43EA-A2C6-DD0A03BC3C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16150981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A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A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609444-9686-41AB-B33C-E63114391B34}" type="datetimeFigureOut">
              <a:rPr lang="es-AR" smtClean="0"/>
              <a:pPr/>
              <a:t>11/4/2017</a:t>
            </a:fld>
            <a:endParaRPr lang="es-AR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6D7A02-FC59-43EA-A2C6-DD0A03BC3C0E}" type="slidenum">
              <a:rPr lang="es-AR" smtClean="0"/>
              <a:pPr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4162101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251520" y="332656"/>
            <a:ext cx="51125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  <a:reflection blurRad="6350" stA="60000" endA="900" endPos="58000" dir="5400000" sy="-100000" algn="bl" rotWithShape="0"/>
                </a:effectLst>
              </a:rPr>
              <a:t>GLOBALIZACIÓN</a:t>
            </a:r>
            <a:endParaRPr lang="es-ES" sz="5400" b="1" cap="none" spc="0" dirty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  <a:reflection blurRad="6350" stA="60000" endA="900" endPos="58000" dir="5400000" sy="-100000" algn="bl" rotWithShape="0"/>
              </a:effectLst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476672"/>
            <a:ext cx="8208912" cy="612068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s-A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 globalización es un proceso económico, tecnológico, político y cultural </a:t>
            </a:r>
            <a:r>
              <a:rPr lang="es-A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,a </a:t>
            </a:r>
            <a:r>
              <a:rPr lang="es-A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escala </a:t>
            </a:r>
            <a:r>
              <a:rPr lang="es-A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mundial, </a:t>
            </a:r>
            <a:r>
              <a:rPr lang="es-A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que consiste en la creciente comunicación e interdependencia entre los distintos países del </a:t>
            </a:r>
            <a:r>
              <a:rPr lang="es-A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mundo, </a:t>
            </a:r>
            <a:r>
              <a:rPr lang="es-A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uniendo sus mercados, sociedades y culturas, a través de una serie de transformaciones sociales, económicas y políticas que les dan un carácter </a:t>
            </a:r>
            <a:r>
              <a:rPr lang="es-A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global</a:t>
            </a:r>
          </a:p>
          <a:p>
            <a:pPr>
              <a:buFont typeface="Wingdings" pitchFamily="2" charset="2"/>
              <a:buChar char="v"/>
            </a:pPr>
            <a:r>
              <a:rPr lang="es-A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AR" sz="3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que cierto hecho, comportamiento o característica se plantea desde una </a:t>
            </a:r>
            <a:r>
              <a:rPr lang="es-AR" sz="3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perspectiva universal o global.</a:t>
            </a:r>
            <a:endParaRPr lang="es-AR" sz="3000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8865367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100">
        <p14:switch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 redondeado"/>
          <p:cNvSpPr/>
          <p:nvPr/>
        </p:nvSpPr>
        <p:spPr>
          <a:xfrm>
            <a:off x="3795582" y="1881550"/>
            <a:ext cx="1800200" cy="648073"/>
          </a:xfrm>
          <a:prstGeom prst="roundRect">
            <a:avLst/>
          </a:prstGeom>
          <a:solidFill>
            <a:schemeClr val="tx2">
              <a:lumMod val="40000"/>
              <a:lumOff val="60000"/>
            </a:schemeClr>
          </a:solidFill>
          <a:ln w="28575">
            <a:solidFill>
              <a:schemeClr val="tx1"/>
            </a:solidFill>
          </a:ln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6" name="5 Rectángulo"/>
          <p:cNvSpPr/>
          <p:nvPr/>
        </p:nvSpPr>
        <p:spPr>
          <a:xfrm>
            <a:off x="2261233" y="103432"/>
            <a:ext cx="486889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bliqueTopLeft"/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 w="0"/>
                <a:solidFill>
                  <a:srgbClr val="4BE7E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50000" endPos="50000" dist="5000" dir="5400000" sy="-100000" rotWithShape="0"/>
                </a:effectLst>
              </a:rPr>
              <a:t>Globalización</a:t>
            </a:r>
            <a:endParaRPr lang="es-ES" sz="5400" b="1" cap="all" spc="0" dirty="0">
              <a:ln w="0"/>
              <a:solidFill>
                <a:srgbClr val="4BE7E7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913434" y="997518"/>
            <a:ext cx="1564495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5400" dirty="0" smtClean="0">
                <a:solidFill>
                  <a:srgbClr val="F6062E"/>
                </a:solidFill>
              </a:rPr>
              <a:t>  </a:t>
            </a:r>
            <a:r>
              <a:rPr lang="es-AR" sz="4800" dirty="0" smtClean="0">
                <a:solidFill>
                  <a:srgbClr val="F6062E"/>
                </a:solidFill>
              </a:rPr>
              <a:t>1960</a:t>
            </a:r>
            <a:endParaRPr lang="es-AR" sz="5400" dirty="0">
              <a:solidFill>
                <a:srgbClr val="F6062E"/>
              </a:solidFill>
            </a:endParaRPr>
          </a:p>
        </p:txBody>
      </p:sp>
      <p:cxnSp>
        <p:nvCxnSpPr>
          <p:cNvPr id="16" name="15 Conector recto de flecha"/>
          <p:cNvCxnSpPr>
            <a:stCxn id="6" idx="2"/>
          </p:cNvCxnSpPr>
          <p:nvPr/>
        </p:nvCxnSpPr>
        <p:spPr>
          <a:xfrm>
            <a:off x="4695682" y="1026762"/>
            <a:ext cx="0" cy="804861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  <a:effectLst>
            <a:glow rad="101600">
              <a:srgbClr val="F6062E">
                <a:alpha val="60000"/>
              </a:srgb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CuadroTexto"/>
          <p:cNvSpPr txBox="1"/>
          <p:nvPr/>
        </p:nvSpPr>
        <p:spPr>
          <a:xfrm>
            <a:off x="1430819" y="2756713"/>
            <a:ext cx="7028970" cy="1446550"/>
          </a:xfrm>
          <a:prstGeom prst="rect">
            <a:avLst/>
          </a:prstGeom>
          <a:solidFill>
            <a:schemeClr val="tx2">
              <a:lumMod val="60000"/>
              <a:lumOff val="40000"/>
              <a:alpha val="67000"/>
            </a:schemeClr>
          </a:solidFill>
          <a:ln>
            <a:solidFill>
              <a:schemeClr val="accent1">
                <a:shade val="50000"/>
                <a:alpha val="69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s-AR" sz="2200" b="1" dirty="0" smtClean="0">
                <a:latin typeface="Century Gothic" panose="020B0502020202020204" pitchFamily="34" charset="0"/>
              </a:rPr>
              <a:t>Los desarrollos tecnológicos de los medios de comunicación y </a:t>
            </a:r>
            <a:r>
              <a:rPr lang="es-AR" sz="2200" b="1" dirty="0" smtClean="0">
                <a:latin typeface="Century Gothic" panose="020B0502020202020204" pitchFamily="34" charset="0"/>
              </a:rPr>
              <a:t>transporte, </a:t>
            </a:r>
            <a:r>
              <a:rPr lang="es-AR" sz="2200" b="1" dirty="0" smtClean="0">
                <a:latin typeface="Century Gothic" panose="020B0502020202020204" pitchFamily="34" charset="0"/>
              </a:rPr>
              <a:t>facilitaron y agilizaron las circulación de mercancías, información y personas entre distintas partes del mundo</a:t>
            </a:r>
            <a:endParaRPr lang="es-AR" sz="2200" b="1" dirty="0">
              <a:latin typeface="Century Gothic" panose="020B0502020202020204" pitchFamily="34" charset="0"/>
            </a:endParaRPr>
          </a:p>
        </p:txBody>
      </p:sp>
      <p:sp>
        <p:nvSpPr>
          <p:cNvPr id="38" name="37 Forma libre"/>
          <p:cNvSpPr/>
          <p:nvPr/>
        </p:nvSpPr>
        <p:spPr>
          <a:xfrm>
            <a:off x="840963" y="2156434"/>
            <a:ext cx="2840540" cy="1200558"/>
          </a:xfrm>
          <a:custGeom>
            <a:avLst/>
            <a:gdLst>
              <a:gd name="connsiteX0" fmla="*/ 2840540 w 2840540"/>
              <a:gd name="connsiteY0" fmla="*/ 112421 h 1200558"/>
              <a:gd name="connsiteX1" fmla="*/ 596104 w 2840540"/>
              <a:gd name="connsiteY1" fmla="*/ 84712 h 1200558"/>
              <a:gd name="connsiteX2" fmla="*/ 358 w 2840540"/>
              <a:gd name="connsiteY2" fmla="*/ 1054531 h 1200558"/>
              <a:gd name="connsiteX3" fmla="*/ 526831 w 2840540"/>
              <a:gd name="connsiteY3" fmla="*/ 1179221 h 12005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40540" h="1200558">
                <a:moveTo>
                  <a:pt x="2840540" y="112421"/>
                </a:moveTo>
                <a:cubicBezTo>
                  <a:pt x="1955004" y="20057"/>
                  <a:pt x="1069468" y="-72306"/>
                  <a:pt x="596104" y="84712"/>
                </a:cubicBezTo>
                <a:cubicBezTo>
                  <a:pt x="122740" y="241730"/>
                  <a:pt x="11904" y="872113"/>
                  <a:pt x="358" y="1054531"/>
                </a:cubicBezTo>
                <a:cubicBezTo>
                  <a:pt x="-11188" y="1236949"/>
                  <a:pt x="257821" y="1208085"/>
                  <a:pt x="526831" y="1179221"/>
                </a:cubicBezTo>
              </a:path>
            </a:pathLst>
          </a:custGeom>
          <a:noFill/>
          <a:ln w="7620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5" name="44 Rectángulo"/>
          <p:cNvSpPr/>
          <p:nvPr/>
        </p:nvSpPr>
        <p:spPr>
          <a:xfrm>
            <a:off x="1092876" y="4725144"/>
            <a:ext cx="7704856" cy="1944216"/>
          </a:xfrm>
          <a:prstGeom prst="rect">
            <a:avLst/>
          </a:prstGeom>
          <a:solidFill>
            <a:schemeClr val="tx2">
              <a:lumMod val="60000"/>
              <a:lumOff val="40000"/>
              <a:alpha val="59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46" name="45 CuadroTexto"/>
          <p:cNvSpPr txBox="1"/>
          <p:nvPr/>
        </p:nvSpPr>
        <p:spPr>
          <a:xfrm>
            <a:off x="1187624" y="4941168"/>
            <a:ext cx="70567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AR" sz="2400" b="1" dirty="0">
                <a:solidFill>
                  <a:prstClr val="black"/>
                </a:solidFill>
              </a:rPr>
              <a:t>Causando un encuentro cultural o encuentro entre culturas, el cual siempre estuvo presente en nuestra vida pasando a ser a algo mas  presente  en nuestra vida cotidiana</a:t>
            </a:r>
          </a:p>
        </p:txBody>
      </p:sp>
      <p:sp>
        <p:nvSpPr>
          <p:cNvPr id="47" name="46 Forma libre"/>
          <p:cNvSpPr/>
          <p:nvPr/>
        </p:nvSpPr>
        <p:spPr>
          <a:xfrm>
            <a:off x="307242" y="3753134"/>
            <a:ext cx="1016591" cy="1292494"/>
          </a:xfrm>
          <a:custGeom>
            <a:avLst/>
            <a:gdLst>
              <a:gd name="connsiteX0" fmla="*/ 1016591 w 1016591"/>
              <a:gd name="connsiteY0" fmla="*/ 0 h 1292494"/>
              <a:gd name="connsiteX1" fmla="*/ 6657 w 1016591"/>
              <a:gd name="connsiteY1" fmla="*/ 559559 h 1292494"/>
              <a:gd name="connsiteX2" fmla="*/ 579862 w 1016591"/>
              <a:gd name="connsiteY2" fmla="*/ 1241947 h 1292494"/>
              <a:gd name="connsiteX3" fmla="*/ 607158 w 1016591"/>
              <a:gd name="connsiteY3" fmla="*/ 1241947 h 1292494"/>
              <a:gd name="connsiteX4" fmla="*/ 607158 w 1016591"/>
              <a:gd name="connsiteY4" fmla="*/ 1241947 h 1292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591" h="1292494">
                <a:moveTo>
                  <a:pt x="1016591" y="0"/>
                </a:moveTo>
                <a:cubicBezTo>
                  <a:pt x="548018" y="176284"/>
                  <a:pt x="79445" y="352568"/>
                  <a:pt x="6657" y="559559"/>
                </a:cubicBezTo>
                <a:cubicBezTo>
                  <a:pt x="-66131" y="766550"/>
                  <a:pt x="479778" y="1128216"/>
                  <a:pt x="579862" y="1241947"/>
                </a:cubicBezTo>
                <a:cubicBezTo>
                  <a:pt x="679945" y="1355678"/>
                  <a:pt x="607158" y="1241947"/>
                  <a:pt x="607158" y="1241947"/>
                </a:cubicBezTo>
                <a:lnTo>
                  <a:pt x="607158" y="1241947"/>
                </a:lnTo>
              </a:path>
            </a:pathLst>
          </a:custGeom>
          <a:noFill/>
          <a:ln w="76200">
            <a:solidFill>
              <a:schemeClr val="tx1"/>
            </a:solidFill>
          </a:ln>
          <a:effectLst>
            <a:glow rad="228600">
              <a:srgbClr val="F00E24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xmlns="" val="25086686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500"/>
                            </p:stCondLst>
                            <p:childTnLst>
                              <p:par>
                                <p:cTn id="3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75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/>
      <p:bldP spid="7" grpId="0"/>
      <p:bldP spid="19" grpId="0" animBg="1"/>
      <p:bldP spid="38" grpId="0" animBg="1"/>
      <p:bldP spid="45" grpId="0" animBg="1"/>
      <p:bldP spid="46" grpId="0"/>
      <p:bldP spid="4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5000" r="-1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2204864"/>
            <a:ext cx="8352928" cy="3024336"/>
          </a:xfrm>
          <a:solidFill>
            <a:schemeClr val="bg1">
              <a:alpha val="42000"/>
            </a:schemeClr>
          </a:solidFill>
        </p:spPr>
        <p:txBody>
          <a:bodyPr>
            <a:normAutofit fontScale="92500" lnSpcReduction="10000"/>
          </a:bodyPr>
          <a:lstStyle/>
          <a:p>
            <a:r>
              <a:rPr lang="es-AR" sz="2400" b="1" dirty="0" smtClean="0"/>
              <a:t>El fenómeno cultural también dio un beneficio muy grande, gracias a las migraciones poblacionales que produjeron que una misma sociedad convivan con diferentes culturas y religiones, que fue hacer visibles las diferencias entre ellas, las conformación de sociedades </a:t>
            </a:r>
            <a:r>
              <a:rPr lang="es-AR" sz="2400" b="1" dirty="0" smtClean="0"/>
              <a:t>multiculturales, </a:t>
            </a:r>
            <a:r>
              <a:rPr lang="es-AR" sz="2400" b="1" dirty="0" smtClean="0"/>
              <a:t>que llevó a reflexionar sobre la necesidad de trabajar los conflictos y buscar las herramientas para hacer posible el dialogo entre ellas.</a:t>
            </a:r>
          </a:p>
          <a:p>
            <a:r>
              <a:rPr lang="es-AR" sz="2400" b="1" dirty="0" smtClean="0"/>
              <a:t>Así se constituyeron </a:t>
            </a:r>
            <a:r>
              <a:rPr lang="es-AR" sz="2400" b="1" dirty="0" smtClean="0"/>
              <a:t>los </a:t>
            </a:r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D.D.H.H</a:t>
            </a:r>
            <a:r>
              <a:rPr lang="es-AR" sz="2400" b="1" dirty="0" smtClean="0"/>
              <a:t> y </a:t>
            </a:r>
            <a:r>
              <a:rPr lang="es-AR" sz="2400" b="1" dirty="0" smtClean="0"/>
              <a:t>los valores democráticos en un marco universal</a:t>
            </a:r>
            <a:endParaRPr lang="es-AR" sz="2400" b="1" dirty="0"/>
          </a:p>
        </p:txBody>
      </p:sp>
      <p:sp>
        <p:nvSpPr>
          <p:cNvPr id="5" name="4 CuadroTexto"/>
          <p:cNvSpPr txBox="1"/>
          <p:nvPr/>
        </p:nvSpPr>
        <p:spPr>
          <a:xfrm>
            <a:off x="1979712" y="5110"/>
            <a:ext cx="48245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5400" dirty="0" smtClean="0">
                <a:solidFill>
                  <a:srgbClr val="F00E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doni MT Poster Compressed" panose="02070706080601050204" pitchFamily="18" charset="0"/>
              </a:rPr>
              <a:t>LADO POSITIVO de la Globalización</a:t>
            </a:r>
            <a:endParaRPr lang="es-AR" sz="5400" dirty="0">
              <a:solidFill>
                <a:srgbClr val="F00E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doni MT Poster Compressed" panose="0207070608060105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6917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1000"/>
                            </p:stCondLst>
                            <p:childTnLst>
                              <p:par>
                                <p:cTn id="3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3000" r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4869160"/>
            <a:ext cx="8435280" cy="151216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s-AR" sz="2400" b="1" dirty="0" smtClean="0"/>
              <a:t>El lado negativo de la globalización fue que el reconocimiento de la diversidad cultural trajo consecuencias, ya que la globalización propulsó </a:t>
            </a:r>
            <a:r>
              <a:rPr lang="es-AR" sz="2400" b="1" i="1" dirty="0" smtClean="0"/>
              <a:t>la homogeneización </a:t>
            </a:r>
            <a:r>
              <a:rPr lang="es-AR" sz="2400" b="1" i="1" dirty="0" smtClean="0"/>
              <a:t>cultural</a:t>
            </a:r>
            <a:r>
              <a:rPr lang="es-AR" sz="2400" b="1" dirty="0" smtClean="0"/>
              <a:t> </a:t>
            </a:r>
            <a:r>
              <a:rPr lang="es-AR" sz="2400" b="1" dirty="0" smtClean="0"/>
              <a:t>, </a:t>
            </a:r>
            <a:r>
              <a:rPr lang="es-AR" sz="2400" b="1" dirty="0" smtClean="0"/>
              <a:t>por </a:t>
            </a:r>
            <a:r>
              <a:rPr lang="es-AR" sz="2400" b="1" dirty="0" smtClean="0"/>
              <a:t>la cual se </a:t>
            </a:r>
            <a:r>
              <a:rPr lang="es-AR" sz="2400" b="1" dirty="0" err="1" smtClean="0"/>
              <a:t>instaó</a:t>
            </a:r>
            <a:r>
              <a:rPr lang="es-AR" sz="2400" b="1" dirty="0" smtClean="0"/>
              <a:t> </a:t>
            </a:r>
            <a:r>
              <a:rPr lang="es-AR" sz="2400" b="1" dirty="0" smtClean="0"/>
              <a:t>en el mundo un conjunto de valores, creencias y costumbres como los </a:t>
            </a:r>
            <a:r>
              <a:rPr lang="es-AR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únicos códigos legítimos</a:t>
            </a:r>
            <a:r>
              <a:rPr lang="es-AR" sz="2400" b="1" dirty="0" smtClean="0"/>
              <a:t>. </a:t>
            </a:r>
            <a:endParaRPr lang="es-AR" sz="2400" b="1" dirty="0"/>
          </a:p>
        </p:txBody>
      </p:sp>
      <p:sp>
        <p:nvSpPr>
          <p:cNvPr id="2" name="1 CuadroTexto"/>
          <p:cNvSpPr txBox="1"/>
          <p:nvPr/>
        </p:nvSpPr>
        <p:spPr>
          <a:xfrm>
            <a:off x="1979712" y="22145"/>
            <a:ext cx="3744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AR" sz="4400" dirty="0" smtClean="0">
                <a:solidFill>
                  <a:srgbClr val="F00E2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askerville Old Face" panose="02020602080505020303" pitchFamily="18" charset="0"/>
              </a:rPr>
              <a:t>Lado Negativo</a:t>
            </a:r>
            <a:endParaRPr lang="es-AR" sz="4400" dirty="0">
              <a:solidFill>
                <a:srgbClr val="F00E2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askerville Old Face" panose="020206020805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316174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17650" y="2492896"/>
            <a:ext cx="8229600" cy="2016224"/>
          </a:xfrm>
        </p:spPr>
        <p:txBody>
          <a:bodyPr>
            <a:normAutofit fontScale="92500" lnSpcReduction="20000"/>
          </a:bodyPr>
          <a:lstStyle/>
          <a:p>
            <a:r>
              <a:rPr lang="es-AR" dirty="0" smtClean="0"/>
              <a:t>El antropólogo Néstor García Canclini dice que las hibridaciones culturales son la mezcla de las diversas actitudes y valores culturales a través de los medios de comunicación, en el marco de los procesos de globalización</a:t>
            </a:r>
            <a:r>
              <a:rPr lang="es-AR" sz="2400" dirty="0" smtClean="0"/>
              <a:t>. </a:t>
            </a:r>
            <a:endParaRPr lang="es-AR" sz="2400" dirty="0"/>
          </a:p>
        </p:txBody>
      </p:sp>
      <p:sp>
        <p:nvSpPr>
          <p:cNvPr id="4" name="3 Rectángulo"/>
          <p:cNvSpPr/>
          <p:nvPr/>
        </p:nvSpPr>
        <p:spPr>
          <a:xfrm>
            <a:off x="683568" y="476672"/>
            <a:ext cx="80636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AR" sz="5400" b="1" cap="all" spc="0" dirty="0" smtClean="0">
                <a:ln w="0">
                  <a:solidFill>
                    <a:srgbClr val="4BE7E7"/>
                  </a:solidFill>
                </a:ln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La</a:t>
            </a:r>
            <a:r>
              <a:rPr lang="es-AR" sz="5400" b="1" cap="all" spc="0" dirty="0" smtClean="0">
                <a:ln w="0">
                  <a:solidFill>
                    <a:srgbClr val="4BE7E7"/>
                  </a:solidFill>
                </a:ln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60000" dist="60007" dir="5400000" sy="-100000" algn="bl" rotWithShape="0"/>
                </a:effectLst>
              </a:rPr>
              <a:t> </a:t>
            </a:r>
            <a:r>
              <a:rPr lang="es-AR" sz="5400" b="1" cap="all" spc="0" dirty="0" smtClean="0">
                <a:ln w="0">
                  <a:solidFill>
                    <a:srgbClr val="4BE7E7"/>
                  </a:solidFill>
                </a:ln>
                <a:solidFill>
                  <a:schemeClr val="bg1"/>
                </a:solidFill>
                <a:effectLst>
                  <a:reflection blurRad="6350" stA="60000" endA="900" endPos="60000" dist="60007" dir="5400000" sy="-100000" algn="bl" rotWithShape="0"/>
                </a:effectLst>
              </a:rPr>
              <a:t>Hibridación Cultural</a:t>
            </a:r>
            <a:endParaRPr lang="es-AR" sz="5400" b="1" cap="all" spc="0" dirty="0">
              <a:ln w="0">
                <a:solidFill>
                  <a:srgbClr val="4BE7E7"/>
                </a:solidFill>
              </a:ln>
              <a:solidFill>
                <a:schemeClr val="bg1"/>
              </a:solidFill>
              <a:effectLst>
                <a:reflection blurRad="6350" stA="60000" endA="900" endPos="60000" dist="60007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7203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274</TotalTime>
  <Words>311</Words>
  <Application>Microsoft Office PowerPoint</Application>
  <PresentationFormat>Presentación en pantalla (4:3)</PresentationFormat>
  <Paragraphs>16</Paragraphs>
  <Slides>6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7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Globalización</dc:title>
  <dc:creator>admin</dc:creator>
  <cp:lastModifiedBy>Liliana souss</cp:lastModifiedBy>
  <cp:revision>21</cp:revision>
  <dcterms:created xsi:type="dcterms:W3CDTF">2017-04-04T20:51:56Z</dcterms:created>
  <dcterms:modified xsi:type="dcterms:W3CDTF">2017-04-12T01:48:13Z</dcterms:modified>
</cp:coreProperties>
</file>